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8" r:id="rId3"/>
    <p:sldId id="259" r:id="rId4"/>
    <p:sldId id="260" r:id="rId5"/>
    <p:sldId id="261" r:id="rId6"/>
    <p:sldId id="289" r:id="rId7"/>
    <p:sldId id="290" r:id="rId8"/>
    <p:sldId id="262" r:id="rId9"/>
    <p:sldId id="263" r:id="rId10"/>
    <p:sldId id="264" r:id="rId11"/>
    <p:sldId id="265" r:id="rId12"/>
    <p:sldId id="268" r:id="rId13"/>
    <p:sldId id="291" r:id="rId14"/>
    <p:sldId id="292" r:id="rId15"/>
    <p:sldId id="269" r:id="rId16"/>
    <p:sldId id="270" r:id="rId17"/>
    <p:sldId id="272" r:id="rId18"/>
    <p:sldId id="273" r:id="rId19"/>
    <p:sldId id="275" r:id="rId20"/>
    <p:sldId id="276" r:id="rId21"/>
    <p:sldId id="277" r:id="rId22"/>
    <p:sldId id="293" r:id="rId23"/>
    <p:sldId id="295" r:id="rId24"/>
    <p:sldId id="296" r:id="rId25"/>
    <p:sldId id="278" r:id="rId26"/>
    <p:sldId id="297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E320-1896-4C75-AA96-69E7430D66C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E41-D98E-4531-9BE1-ABA2513A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7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E320-1896-4C75-AA96-69E7430D66C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E41-D98E-4531-9BE1-ABA2513A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1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E320-1896-4C75-AA96-69E7430D66C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E41-D98E-4531-9BE1-ABA2513A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E320-1896-4C75-AA96-69E7430D66C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E41-D98E-4531-9BE1-ABA2513A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4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E320-1896-4C75-AA96-69E7430D66C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E41-D98E-4531-9BE1-ABA2513A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1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E320-1896-4C75-AA96-69E7430D66C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E41-D98E-4531-9BE1-ABA2513A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0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E320-1896-4C75-AA96-69E7430D66C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E41-D98E-4531-9BE1-ABA2513A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9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E320-1896-4C75-AA96-69E7430D66C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E41-D98E-4531-9BE1-ABA2513A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8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E320-1896-4C75-AA96-69E7430D66C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E41-D98E-4531-9BE1-ABA2513A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3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E320-1896-4C75-AA96-69E7430D66C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E41-D98E-4531-9BE1-ABA2513A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3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E320-1896-4C75-AA96-69E7430D66C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E41-D98E-4531-9BE1-ABA2513A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8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DE320-1896-4C75-AA96-69E7430D66C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A4E41-D98E-4531-9BE1-ABA2513A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9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773" y="284204"/>
            <a:ext cx="11392930" cy="5980671"/>
          </a:xfrm>
        </p:spPr>
        <p:txBody>
          <a:bodyPr/>
          <a:lstStyle/>
          <a:p>
            <a:pPr marL="0" lvl="0" indent="0" algn="ctr">
              <a:buNone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Americas on the Eve of Invasion</a:t>
            </a:r>
          </a:p>
          <a:p>
            <a:pPr marL="0" lvl="0" indent="0" algn="ctr">
              <a:buNone/>
            </a:pP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I. Introduction</a:t>
            </a:r>
            <a:endParaRPr lang="en-US" altLang="zh-CN" dirty="0">
              <a:solidFill>
                <a:prstClr val="black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A. By 1500, Americas densely populated </a:t>
            </a:r>
            <a:endParaRPr lang="en-US" altLang="zh-CN" dirty="0" smtClean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1. Indians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– misnomer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Term has meaning only when used to apply to non-Indians</a:t>
            </a:r>
            <a:endParaRPr lang="en-US" altLang="zh-CN" dirty="0">
              <a:solidFill>
                <a:prstClr val="black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B. Mesoamerica and Andean heartland</a:t>
            </a:r>
            <a:endParaRPr lang="en-US" altLang="zh-CN" dirty="0">
              <a:solidFill>
                <a:prstClr val="black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1. Imperial states in place when Europe arrives</a:t>
            </a:r>
            <a:endParaRPr lang="en-US" altLang="zh-CN" dirty="0">
              <a:solidFill>
                <a:prstClr val="black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2. 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Other societies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influenced by two main centers</a:t>
            </a:r>
            <a:endParaRPr lang="en-US" altLang="zh-CN" dirty="0">
              <a:solidFill>
                <a:prstClr val="black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buNone/>
            </a:pPr>
            <a:endParaRPr kumimoji="0" lang="en-US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7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29" y="321276"/>
            <a:ext cx="11318789" cy="62772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2" name="AutoShape 2" descr="https://encrypted-tbn0.gstatic.com/images?q=tbn:ANd9GcRNmyBoROgHzmv5Fb8LBtpV_sAWTBUOLrZbOF6rN1d9gl1beNX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231019"/>
            <a:ext cx="6166928" cy="4619243"/>
          </a:xfrm>
          <a:prstGeom prst="rect">
            <a:avLst/>
          </a:prstGeom>
        </p:spPr>
      </p:pic>
      <p:pic>
        <p:nvPicPr>
          <p:cNvPr id="2052" name="Picture 4" descr="http://www.ancient-origins.net/sites/default/files/Chinampas,-The-Floating-Gardens-of-Mexico-cross-s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52" y="2346068"/>
            <a:ext cx="6659016" cy="403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95" y="284204"/>
            <a:ext cx="11800702" cy="61783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D. The Aztec Social Contract</a:t>
            </a:r>
          </a:p>
          <a:p>
            <a:pPr marL="0" indent="0">
              <a:buNone/>
            </a:pPr>
            <a:r>
              <a:rPr lang="en-US" dirty="0" smtClean="0"/>
              <a:t>		1. Subject peoples</a:t>
            </a:r>
          </a:p>
          <a:p>
            <a:pPr marL="0" indent="0">
              <a:buNone/>
            </a:pPr>
            <a:r>
              <a:rPr lang="en-US" dirty="0" smtClean="0"/>
              <a:t>			a. Pay tribute, surrender lands, military service</a:t>
            </a:r>
          </a:p>
          <a:p>
            <a:pPr marL="0" indent="0">
              <a:buNone/>
            </a:pPr>
            <a:r>
              <a:rPr lang="en-US" dirty="0" smtClean="0"/>
              <a:t>			b. King civil power/god on earth</a:t>
            </a:r>
          </a:p>
          <a:p>
            <a:pPr marL="0" indent="0">
              <a:buNone/>
            </a:pPr>
            <a:r>
              <a:rPr lang="en-US" dirty="0" smtClean="0"/>
              <a:t>		3. Human sacrifice – cult of military class supplying war captives as 	                                                 sacrifices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5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5416"/>
            <a:ext cx="10515600" cy="62154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. </a:t>
            </a:r>
            <a:r>
              <a:rPr lang="en-US" dirty="0"/>
              <a:t>Tenochtitlan: The Foundation of Heaven</a:t>
            </a:r>
          </a:p>
          <a:p>
            <a:pPr marL="0" indent="0">
              <a:buNone/>
            </a:pPr>
            <a:r>
              <a:rPr lang="en-US" dirty="0"/>
              <a:t>		1. </a:t>
            </a:r>
            <a:r>
              <a:rPr lang="en-US" dirty="0" err="1"/>
              <a:t>Metropois</a:t>
            </a:r>
            <a:r>
              <a:rPr lang="en-US" dirty="0"/>
              <a:t> – central zone of palaces/whitewashed </a:t>
            </a:r>
            <a:r>
              <a:rPr lang="en-US" dirty="0" smtClean="0"/>
              <a:t> 		                temples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2. Adobe brick residential districts</a:t>
            </a:r>
          </a:p>
          <a:p>
            <a:pPr marL="0" indent="0">
              <a:buNone/>
            </a:pPr>
            <a:r>
              <a:rPr lang="en-US" dirty="0"/>
              <a:t>		3. Larger houses for nobility</a:t>
            </a:r>
          </a:p>
          <a:p>
            <a:pPr marL="0" indent="0">
              <a:buNone/>
            </a:pPr>
            <a:r>
              <a:rPr lang="en-US" dirty="0"/>
              <a:t>		4. Zoos, gardens </a:t>
            </a:r>
          </a:p>
          <a:p>
            <a:pPr marL="0" indent="0">
              <a:buNone/>
            </a:pPr>
            <a:r>
              <a:rPr lang="en-US" dirty="0"/>
              <a:t>		5. Geographically connected to island by four causeways</a:t>
            </a:r>
          </a:p>
          <a:p>
            <a:pPr marL="0" indent="0">
              <a:buNone/>
            </a:pPr>
            <a:r>
              <a:rPr lang="en-US" dirty="0"/>
              <a:t>		6. </a:t>
            </a:r>
            <a:r>
              <a:rPr lang="en-US" dirty="0" err="1"/>
              <a:t>Calpulli</a:t>
            </a:r>
            <a:r>
              <a:rPr lang="en-US" dirty="0"/>
              <a:t> ruled neighborhoods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478" y="1359243"/>
            <a:ext cx="4789202" cy="2471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460" y="366069"/>
            <a:ext cx="5678445" cy="370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59" y="370702"/>
            <a:ext cx="11578282" cy="603009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   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Venice 1400s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61" y="500447"/>
            <a:ext cx="4997870" cy="2798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820" y="2842054"/>
            <a:ext cx="5968321" cy="36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45" y="420130"/>
            <a:ext cx="11281719" cy="603009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Feeding the People: The Economy of the Empire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1. Mass population needed to be fed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a. Tribute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b. Irrigated agriculture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chinampas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floating islands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1. 20,000 acres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2. High crop yields – 4 times a year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corn/maize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note: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 involved in agricultural revolution. Used moldboard plow, 3field system, &amp; manure. Importantly, Mesoamerica had no beast of burden.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89" y="506627"/>
            <a:ext cx="11331146" cy="59683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Pochteca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merchant class /long distance trade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Barter or cacao beans/gold for currency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3. State controlled distribution of tribute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Primarily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redistributed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nobility-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Pipiltin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9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43" y="370702"/>
            <a:ext cx="11158152" cy="593124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Overcoming Technological Constraints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women – relatively equal, but subordinate to men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Peasant women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fields &amp;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child-rearing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Revered as weavers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Polygamy among nobility, monogamy among poor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inherit property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2. Limits of technology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a. Women – six hours a day grinding corn/maize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Couldn’t be freed from 30-40 hours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 					     preparing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6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91" y="469556"/>
            <a:ext cx="11343503" cy="599302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B. Tribute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1. 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hands of Aztec ruler and chief advisor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itual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sacrifice/military dominated 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		      		     elements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life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3. City-states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as they made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tribute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4. Weaknesses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a. Rise of nobles altered dynamics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b. Society based on system of terror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5. By 1500, Aztec society was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decline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9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80" y="132080"/>
            <a:ext cx="11572240" cy="6512559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IV</a:t>
            </a:r>
            <a:r>
              <a:rPr lang="en-US" smtClean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mtClean="0">
                <a:latin typeface="Times New Roman" panose="02020603050405020304" pitchFamily="18" charset="0"/>
                <a:ea typeface="SimSun" panose="02010600030101010101" pitchFamily="2" charset="-122"/>
              </a:rPr>
              <a:t>World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of the 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Incas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685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       A. Inca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Empire </a:t>
            </a:r>
            <a:endParaRPr lang="en-US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685800" algn="l"/>
              </a:tabLs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		1.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ighly centralized / Integrated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various ethnic groups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  <a:tabLst>
                <a:tab pos="11430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2. Irrigated agriculture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  <a:tabLst>
                <a:tab pos="11430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		3. Incorporated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elements of previous civilizations – 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	 	  			     agriculture/religion/metallurgy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  <a:tabLst>
                <a:tab pos="11430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		4.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tate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organization/bureaucratic control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572" y="3302171"/>
            <a:ext cx="4256774" cy="31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65" y="282803"/>
            <a:ext cx="11585542" cy="624997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51" y="207390"/>
            <a:ext cx="8444713" cy="632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0" y="304800"/>
            <a:ext cx="11379200" cy="631952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    B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. The Inca Rise to Power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     1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. Inca “ruler” – military alliances and campaigns </a:t>
            </a:r>
            <a:endParaRPr lang="en-US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     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. Subsequent rulers 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expanded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consolidated land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     3. Incan Socialism- view Inca as a utopia with every community a 	 	          collective whole </a:t>
            </a:r>
          </a:p>
          <a:p>
            <a:pPr marL="6858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       4. Between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9 and 13 million people under rule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8" y="301752"/>
            <a:ext cx="11484864" cy="6325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Conquest and Religion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1. Reason for conquest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a. economic gain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b. political power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2.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cult of ancestors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a. deceased rulers mummified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3.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inheritance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a. leader’s power goes to successor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b. leader’s property goes to male family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4.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Sun – center of state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religion &amp; Inca world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7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0703"/>
            <a:ext cx="10515600" cy="630194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Coricancha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951" y="803189"/>
            <a:ext cx="8223422" cy="53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89" y="518984"/>
            <a:ext cx="11007811" cy="58941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Machu Picchu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8" y="1358573"/>
            <a:ext cx="5629977" cy="3781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734" y="3064476"/>
            <a:ext cx="5423574" cy="28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918" y="556054"/>
            <a:ext cx="5362034" cy="3747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122" y="1816443"/>
            <a:ext cx="4856741" cy="36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961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The Techniques of Inca Imperial Rule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a god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provinces ruled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local autonomy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nobles played role in state bureaucracy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 language – unified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of roads with way stations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one day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apart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0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562" y="111837"/>
            <a:ext cx="5180243" cy="64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" y="390016"/>
            <a:ext cx="11530584" cy="60382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E. Inca Cultural Achievements</a:t>
            </a:r>
          </a:p>
          <a:p>
            <a:pPr marL="0" indent="0">
              <a:buNone/>
            </a:pPr>
            <a:r>
              <a:rPr lang="en-US" dirty="0"/>
              <a:t>		1. Art – built on styles of predecessor peoples</a:t>
            </a:r>
          </a:p>
          <a:p>
            <a:pPr marL="0" indent="0">
              <a:buNone/>
            </a:pPr>
            <a:r>
              <a:rPr lang="en-US" dirty="0"/>
              <a:t>			a. Metallurgy – </a:t>
            </a:r>
            <a:r>
              <a:rPr lang="en-US" dirty="0" smtClean="0"/>
              <a:t>gold/silver/bronze/ </a:t>
            </a:r>
            <a:r>
              <a:rPr lang="en-US" dirty="0"/>
              <a:t>copper</a:t>
            </a:r>
          </a:p>
          <a:p>
            <a:pPr marL="0" indent="0">
              <a:buNone/>
            </a:pPr>
            <a:r>
              <a:rPr lang="en-US" dirty="0"/>
              <a:t>			b. Pottery/cloth</a:t>
            </a:r>
          </a:p>
          <a:p>
            <a:pPr marL="0" indent="0">
              <a:buNone/>
            </a:pPr>
            <a:r>
              <a:rPr lang="en-US" dirty="0"/>
              <a:t>		2. But…No system of writing…No wheel</a:t>
            </a:r>
          </a:p>
          <a:p>
            <a:pPr marL="0" indent="0">
              <a:buNone/>
            </a:pPr>
            <a:r>
              <a:rPr lang="en-US" dirty="0"/>
              <a:t>		2. Math</a:t>
            </a:r>
          </a:p>
          <a:p>
            <a:pPr marL="0" indent="0">
              <a:buNone/>
            </a:pPr>
            <a:r>
              <a:rPr lang="en-US" dirty="0"/>
              <a:t>			a. </a:t>
            </a:r>
            <a:r>
              <a:rPr lang="en-US" dirty="0" err="1" smtClean="0"/>
              <a:t>Quipo</a:t>
            </a:r>
            <a:r>
              <a:rPr lang="en-US" dirty="0" smtClean="0"/>
              <a:t>- </a:t>
            </a:r>
            <a:r>
              <a:rPr lang="en-US" dirty="0"/>
              <a:t>k</a:t>
            </a:r>
            <a:r>
              <a:rPr lang="en-US" dirty="0" smtClean="0"/>
              <a:t>notted </a:t>
            </a:r>
            <a:r>
              <a:rPr lang="en-US" dirty="0"/>
              <a:t>strings </a:t>
            </a:r>
            <a:r>
              <a:rPr lang="en-US" dirty="0" smtClean="0"/>
              <a:t>to </a:t>
            </a:r>
            <a:r>
              <a:rPr lang="en-US" dirty="0"/>
              <a:t>count</a:t>
            </a:r>
          </a:p>
          <a:p>
            <a:pPr marL="0" indent="0">
              <a:buNone/>
            </a:pPr>
            <a:r>
              <a:rPr lang="en-US" dirty="0"/>
              <a:t>		3. Infrastructure – greatest achievement</a:t>
            </a:r>
          </a:p>
          <a:p>
            <a:pPr marL="0" indent="0">
              <a:buNone/>
            </a:pPr>
            <a:r>
              <a:rPr lang="en-US" dirty="0"/>
              <a:t>			a. land/water management</a:t>
            </a:r>
          </a:p>
          <a:p>
            <a:pPr marL="0" indent="0">
              <a:buNone/>
            </a:pPr>
            <a:r>
              <a:rPr lang="en-US" dirty="0"/>
              <a:t>			b. extensive road systems</a:t>
            </a:r>
          </a:p>
          <a:p>
            <a:pPr marL="0" indent="0">
              <a:buNone/>
            </a:pPr>
            <a:r>
              <a:rPr lang="en-US" dirty="0"/>
              <a:t>			c. Architecture and public buildings</a:t>
            </a:r>
          </a:p>
          <a:p>
            <a:pPr marL="0" indent="0">
              <a:buNone/>
            </a:pPr>
            <a:r>
              <a:rPr lang="en-US" dirty="0"/>
              <a:t>			d. Terraced farming on steep slopes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347472"/>
            <a:ext cx="10997184" cy="582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F. Comparing Incas and Aztecs aka “if you forget everything else, remember this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1. Similarities</a:t>
            </a:r>
          </a:p>
          <a:p>
            <a:pPr marL="0" indent="0">
              <a:buNone/>
            </a:pPr>
            <a:r>
              <a:rPr lang="en-US" dirty="0" smtClean="0"/>
              <a:t>			a</a:t>
            </a:r>
            <a:r>
              <a:rPr lang="en-US" dirty="0"/>
              <a:t>. B</a:t>
            </a:r>
            <a:r>
              <a:rPr lang="en-US" dirty="0" smtClean="0"/>
              <a:t>ased </a:t>
            </a:r>
            <a:r>
              <a:rPr lang="en-US" dirty="0"/>
              <a:t>on </a:t>
            </a:r>
            <a:r>
              <a:rPr lang="en-US" dirty="0" smtClean="0"/>
              <a:t>precedents </a:t>
            </a:r>
            <a:r>
              <a:rPr lang="en-US" dirty="0"/>
              <a:t>from </a:t>
            </a:r>
            <a:r>
              <a:rPr lang="en-US" dirty="0" smtClean="0"/>
              <a:t> 			     			                  other </a:t>
            </a:r>
            <a:r>
              <a:rPr lang="en-US" dirty="0"/>
              <a:t>civilizations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b</a:t>
            </a:r>
            <a:r>
              <a:rPr lang="en-US" dirty="0"/>
              <a:t>. M</a:t>
            </a:r>
            <a:r>
              <a:rPr lang="en-US" dirty="0" smtClean="0"/>
              <a:t>ilitary </a:t>
            </a:r>
            <a:r>
              <a:rPr lang="en-US" dirty="0"/>
              <a:t>and imperial organization success</a:t>
            </a:r>
          </a:p>
          <a:p>
            <a:pPr marL="0" indent="0">
              <a:buNone/>
            </a:pPr>
            <a:r>
              <a:rPr lang="en-US" dirty="0"/>
              <a:t>			c. Controlled circulation of goods</a:t>
            </a:r>
          </a:p>
          <a:p>
            <a:pPr marL="0" indent="0">
              <a:buNone/>
            </a:pPr>
            <a:r>
              <a:rPr lang="en-US" dirty="0"/>
              <a:t>			d. Agricultural </a:t>
            </a:r>
            <a:r>
              <a:rPr lang="en-US" dirty="0" smtClean="0"/>
              <a:t>/food </a:t>
            </a:r>
            <a:r>
              <a:rPr lang="en-US" dirty="0"/>
              <a:t>surplus</a:t>
            </a:r>
          </a:p>
          <a:p>
            <a:pPr marL="0" indent="0">
              <a:buNone/>
            </a:pPr>
            <a:r>
              <a:rPr lang="en-US" dirty="0"/>
              <a:t>			e. Kinship groups transformed to hierarchal </a:t>
            </a:r>
            <a:r>
              <a:rPr lang="en-US" dirty="0" smtClean="0"/>
              <a:t>system	</a:t>
            </a:r>
            <a:r>
              <a:rPr lang="en-US" dirty="0"/>
              <a:t>			</a:t>
            </a:r>
            <a:r>
              <a:rPr lang="en-US" dirty="0" smtClean="0"/>
              <a:t>f. </a:t>
            </a:r>
            <a:r>
              <a:rPr lang="en-US" dirty="0"/>
              <a:t>Allowed for </a:t>
            </a:r>
            <a:r>
              <a:rPr lang="en-US" dirty="0" smtClean="0"/>
              <a:t>local autonomy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smtClean="0"/>
              <a:t>g. </a:t>
            </a:r>
            <a:r>
              <a:rPr lang="en-US" dirty="0"/>
              <a:t>Empires acquired by conquest of sedentary peoples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smtClean="0"/>
              <a:t>h. </a:t>
            </a:r>
            <a:r>
              <a:rPr lang="en-US" dirty="0"/>
              <a:t>Belief systems, cosmology similar roots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 smtClean="0"/>
              <a:t>i</a:t>
            </a:r>
            <a:r>
              <a:rPr lang="en-US" dirty="0" smtClean="0"/>
              <a:t>. </a:t>
            </a:r>
            <a:r>
              <a:rPr lang="en-US" dirty="0"/>
              <a:t>C</a:t>
            </a:r>
            <a:r>
              <a:rPr lang="en-US" dirty="0" smtClean="0"/>
              <a:t>ouldn’t </a:t>
            </a:r>
            <a:r>
              <a:rPr lang="en-US" dirty="0"/>
              <a:t>survive shock of conquest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4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118872"/>
            <a:ext cx="11365992" cy="6455664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DIFFERENCES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a. Climate &amp; geography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- Andes : mountainous and isolated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- Aztec – series of lakes &amp; fertile ground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b. Merchant class present in both more developed in 				    Aztecs-  have better trade and markets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b. Incas lacked writing system, but had greater 				                metallurgical skills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c. Aztec- made extensive use of human sacrifice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3" y="321276"/>
            <a:ext cx="11504140" cy="60300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Postclassic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Mesoamerica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 Introduction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1.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Toltecs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/Aztecs replace Mayas of 8th century CE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a. 15th century Aztecs extensive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tribute, war, religion, &amp; agriculture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4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6562"/>
            <a:ext cx="10515600" cy="58804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Byzantine / Constantinople conquered by Ottoman Turks 1453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149" y="1532238"/>
            <a:ext cx="7736101" cy="39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30" y="469556"/>
            <a:ext cx="10933670" cy="59930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Moors driven out of Spain 1491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887" y="939114"/>
            <a:ext cx="4316227" cy="56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77" y="345988"/>
            <a:ext cx="11640064" cy="60177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	2</a:t>
            </a:r>
            <a:r>
              <a:rPr lang="en-US" dirty="0" smtClean="0"/>
              <a:t>. Origins/ Downfall of Mayans – Teotihuacan</a:t>
            </a:r>
          </a:p>
          <a:p>
            <a:pPr marL="0" indent="0">
              <a:buNone/>
            </a:pPr>
            <a:r>
              <a:rPr lang="en-US" dirty="0" smtClean="0"/>
              <a:t>			a. Nomads from North come down</a:t>
            </a:r>
          </a:p>
          <a:p>
            <a:pPr marL="0" indent="0">
              <a:buNone/>
            </a:pPr>
            <a:r>
              <a:rPr lang="en-US" dirty="0" smtClean="0"/>
              <a:t>			b. Toltec Culture – 968 established capital Tula</a:t>
            </a:r>
          </a:p>
          <a:p>
            <a:pPr marL="0" indent="0">
              <a:buNone/>
            </a:pPr>
            <a:r>
              <a:rPr lang="en-US" dirty="0" smtClean="0"/>
              <a:t>				1. Sedentary/agrarian peoples with militaristic ethic</a:t>
            </a:r>
          </a:p>
          <a:p>
            <a:pPr marL="0" indent="0">
              <a:buNone/>
            </a:pPr>
            <a:r>
              <a:rPr lang="en-US" dirty="0" smtClean="0"/>
              <a:t>				2. Cult of sacrifice/war</a:t>
            </a:r>
          </a:p>
          <a:p>
            <a:pPr marL="0" indent="0">
              <a:buNone/>
            </a:pPr>
            <a:r>
              <a:rPr lang="en-US" dirty="0" smtClean="0"/>
              <a:t>				3. Aztecs saw </a:t>
            </a:r>
            <a:r>
              <a:rPr lang="en-US" dirty="0" err="1" smtClean="0"/>
              <a:t>Toltecs</a:t>
            </a:r>
            <a:r>
              <a:rPr lang="en-US" dirty="0" smtClean="0"/>
              <a:t> as givers of civilization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247134"/>
            <a:ext cx="11044881" cy="64176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B. The Toltec Heritage</a:t>
            </a:r>
          </a:p>
          <a:p>
            <a:pPr marL="0" indent="0">
              <a:buNone/>
            </a:pPr>
            <a:r>
              <a:rPr lang="en-US" dirty="0" smtClean="0"/>
              <a:t>		1. Leader followed Quetzalcoatl – feathered serpent</a:t>
            </a:r>
          </a:p>
          <a:p>
            <a:pPr marL="0" indent="0">
              <a:buNone/>
            </a:pPr>
            <a:r>
              <a:rPr lang="en-US" dirty="0" smtClean="0"/>
              <a:t>		2. Empire spread over much of central Mexico</a:t>
            </a:r>
          </a:p>
          <a:p>
            <a:pPr marL="0" indent="0">
              <a:buNone/>
            </a:pPr>
            <a:r>
              <a:rPr lang="en-US" dirty="0" smtClean="0"/>
              <a:t>		3. 1000 Conquered </a:t>
            </a:r>
            <a:r>
              <a:rPr lang="en-US" dirty="0" err="1" smtClean="0"/>
              <a:t>Chichen</a:t>
            </a:r>
            <a:r>
              <a:rPr lang="en-US" dirty="0" smtClean="0"/>
              <a:t> Itza – Mayans under control of 		     </a:t>
            </a:r>
            <a:r>
              <a:rPr lang="en-US" dirty="0" err="1" smtClean="0"/>
              <a:t>Toltecs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pPr marL="0" indent="0" algn="ctr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076" y="2500116"/>
            <a:ext cx="5545514" cy="43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51" y="160256"/>
            <a:ext cx="11005008" cy="645736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569" y="744718"/>
            <a:ext cx="9207822" cy="53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76" y="296562"/>
            <a:ext cx="11516497" cy="620309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0" y="386535"/>
            <a:ext cx="6514283" cy="3468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065" y="2681416"/>
            <a:ext cx="4013216" cy="300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346"/>
            <a:ext cx="10515600" cy="61536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               4. Toltec influence northward</a:t>
            </a:r>
          </a:p>
          <a:p>
            <a:pPr marL="0" indent="0">
              <a:buNone/>
            </a:pPr>
            <a:r>
              <a:rPr lang="en-US" dirty="0" smtClean="0"/>
              <a:t>			a. Trade turquoise with American Southwest</a:t>
            </a:r>
          </a:p>
          <a:p>
            <a:pPr marL="0" indent="0">
              <a:buNone/>
            </a:pPr>
            <a:r>
              <a:rPr lang="en-US" dirty="0" smtClean="0"/>
              <a:t>			b. How far – to Mississippi/Ohio – debatable   				    evidence</a:t>
            </a:r>
          </a:p>
          <a:p>
            <a:pPr marL="0" indent="0">
              <a:buNone/>
            </a:pPr>
            <a:r>
              <a:rPr lang="en-US" dirty="0" smtClean="0"/>
              <a:t>				1. Stepped temples 								2.Ritual sacrifice</a:t>
            </a:r>
          </a:p>
          <a:p>
            <a:pPr marL="0" indent="0">
              <a:buNone/>
            </a:pPr>
            <a:r>
              <a:rPr lang="en-US" dirty="0" smtClean="0"/>
              <a:t>				3. Social stratification</a:t>
            </a:r>
          </a:p>
          <a:p>
            <a:pPr marL="0" indent="0">
              <a:buNone/>
            </a:pPr>
            <a:r>
              <a:rPr lang="en-US" dirty="0" smtClean="0"/>
              <a:t>				5. Large city – Cahokia could handle 30,000 			 		     people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2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4842"/>
            <a:ext cx="10515600" cy="61536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C. The Aztec Rise to Power </a:t>
            </a:r>
          </a:p>
          <a:p>
            <a:pPr marL="0" indent="0">
              <a:buNone/>
            </a:pPr>
            <a:r>
              <a:rPr lang="en-US" dirty="0" smtClean="0"/>
              <a:t>		1. Geography – aquatic environment – </a:t>
            </a:r>
            <a:r>
              <a:rPr lang="en-US" dirty="0" err="1" smtClean="0"/>
              <a:t>chinampas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a. Aztecs won control of lake</a:t>
            </a:r>
          </a:p>
          <a:p>
            <a:pPr marL="0" indent="0">
              <a:buNone/>
            </a:pPr>
            <a:r>
              <a:rPr lang="en-US" dirty="0" smtClean="0"/>
              <a:t>			b. agricultural /culture</a:t>
            </a:r>
          </a:p>
          <a:p>
            <a:pPr marL="0" indent="0">
              <a:buNone/>
            </a:pPr>
            <a:r>
              <a:rPr lang="en-US" dirty="0" smtClean="0"/>
              <a:t>		2.Political </a:t>
            </a:r>
            <a:r>
              <a:rPr lang="en-US" dirty="0"/>
              <a:t>structure – centralized city with tributary </a:t>
            </a:r>
            <a:r>
              <a:rPr lang="en-US" dirty="0" smtClean="0"/>
              <a:t>city- 			    states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3. Military – tough warriors/fanatic followers of religion</a:t>
            </a:r>
          </a:p>
          <a:p>
            <a:pPr marL="0" indent="0">
              <a:buNone/>
            </a:pPr>
            <a:r>
              <a:rPr lang="en-US" dirty="0"/>
              <a:t>		4. 1428 emerged as independent power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4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141</Words>
  <Application>Microsoft Office PowerPoint</Application>
  <PresentationFormat>Widescreen</PresentationFormat>
  <Paragraphs>160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SimSun</vt:lpstr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Manasquan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Bryant, Jason</dc:creator>
  <cp:lastModifiedBy>Bryant, Jason</cp:lastModifiedBy>
  <cp:revision>39</cp:revision>
  <dcterms:created xsi:type="dcterms:W3CDTF">2016-01-14T15:16:54Z</dcterms:created>
  <dcterms:modified xsi:type="dcterms:W3CDTF">2016-01-26T18:44:18Z</dcterms:modified>
</cp:coreProperties>
</file>